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71" r:id="rId6"/>
    <p:sldId id="260" r:id="rId7"/>
    <p:sldId id="272" r:id="rId8"/>
    <p:sldId id="261" r:id="rId9"/>
    <p:sldId id="262" r:id="rId10"/>
    <p:sldId id="273" r:id="rId11"/>
    <p:sldId id="263" r:id="rId12"/>
    <p:sldId id="264" r:id="rId13"/>
    <p:sldId id="265" r:id="rId14"/>
    <p:sldId id="266" r:id="rId15"/>
    <p:sldId id="267" r:id="rId16"/>
    <p:sldId id="268"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7/12/2019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47252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7/12/2019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11272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7/12/2019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97728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7/12/2019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815732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7/12/2019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18931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7/12/2019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3638546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7/12/2019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82846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7/12/2019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3066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7/12/2019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184573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7/12/2019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‹N°›</a:t>
            </a:fld>
            <a:endParaRPr lang="en-US" dirty="0"/>
          </a:p>
        </p:txBody>
      </p:sp>
    </p:spTree>
    <p:extLst>
      <p:ext uri="{BB962C8B-B14F-4D97-AF65-F5344CB8AC3E}">
        <p14:creationId xmlns:p14="http://schemas.microsoft.com/office/powerpoint/2010/main" val="3151142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7/12/2019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a:t>
            </a:fld>
            <a:endParaRPr lang="en-US" dirty="0"/>
          </a:p>
        </p:txBody>
      </p:sp>
    </p:spTree>
    <p:extLst>
      <p:ext uri="{BB962C8B-B14F-4D97-AF65-F5344CB8AC3E}">
        <p14:creationId xmlns:p14="http://schemas.microsoft.com/office/powerpoint/2010/main" val="8826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7/12/2019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‹N°›</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088673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7" r:id="rId5"/>
    <p:sldLayoutId id="2147483731" r:id="rId6"/>
    <p:sldLayoutId id="2147483732" r:id="rId7"/>
    <p:sldLayoutId id="2147483733" r:id="rId8"/>
    <p:sldLayoutId id="2147483736" r:id="rId9"/>
    <p:sldLayoutId id="2147483734" r:id="rId10"/>
    <p:sldLayoutId id="2147483735"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Picture 3">
            <a:extLst>
              <a:ext uri="{FF2B5EF4-FFF2-40B4-BE49-F238E27FC236}">
                <a16:creationId xmlns:a16="http://schemas.microsoft.com/office/drawing/2014/main" id="{20E86D9C-435B-4891-AAE6-B96F2D41A205}"/>
              </a:ext>
            </a:extLst>
          </p:cNvPr>
          <p:cNvPicPr>
            <a:picLocks noChangeAspect="1"/>
          </p:cNvPicPr>
          <p:nvPr/>
        </p:nvPicPr>
        <p:blipFill rotWithShape="1">
          <a:blip r:embed="rId2"/>
          <a:srcRect l="8401" r="17772" b="2"/>
          <a:stretch/>
        </p:blipFill>
        <p:spPr>
          <a:xfrm>
            <a:off x="17" y="10"/>
            <a:ext cx="6400784" cy="6857990"/>
          </a:xfrm>
          <a:prstGeom prst="rect">
            <a:avLst/>
          </a:prstGeom>
        </p:spPr>
      </p:pic>
      <p:sp>
        <p:nvSpPr>
          <p:cNvPr id="18" name="Rectangle 8">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556905"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4E9AFA79-57D5-4B1A-A1C2-EFBE6AD3081B}"/>
              </a:ext>
            </a:extLst>
          </p:cNvPr>
          <p:cNvSpPr>
            <a:spLocks noGrp="1"/>
          </p:cNvSpPr>
          <p:nvPr>
            <p:ph type="ctrTitle"/>
          </p:nvPr>
        </p:nvSpPr>
        <p:spPr>
          <a:xfrm>
            <a:off x="7793502" y="640080"/>
            <a:ext cx="4234375" cy="2566650"/>
          </a:xfrm>
        </p:spPr>
        <p:txBody>
          <a:bodyPr>
            <a:normAutofit/>
          </a:bodyPr>
          <a:lstStyle/>
          <a:p>
            <a:r>
              <a:rPr lang="fr-CA" sz="4400" dirty="0">
                <a:solidFill>
                  <a:srgbClr val="FFFFFF"/>
                </a:solidFill>
              </a:rPr>
              <a:t>Des oreilles qui écoutent, </a:t>
            </a:r>
            <a:br>
              <a:rPr lang="fr-CA" sz="4400" dirty="0">
                <a:solidFill>
                  <a:srgbClr val="FFFFFF"/>
                </a:solidFill>
              </a:rPr>
            </a:br>
            <a:r>
              <a:rPr lang="fr-CA" sz="4400" dirty="0">
                <a:solidFill>
                  <a:srgbClr val="FFFFFF"/>
                </a:solidFill>
              </a:rPr>
              <a:t>des cœurs </a:t>
            </a:r>
            <a:r>
              <a:rPr lang="fr-CA" sz="4400">
                <a:solidFill>
                  <a:srgbClr val="FFFFFF"/>
                </a:solidFill>
              </a:rPr>
              <a:t>qui obéissent !</a:t>
            </a:r>
            <a:endParaRPr lang="fr-CA" sz="4400" dirty="0">
              <a:solidFill>
                <a:srgbClr val="FFFFFF"/>
              </a:solidFill>
            </a:endParaRPr>
          </a:p>
        </p:txBody>
      </p:sp>
      <p:sp>
        <p:nvSpPr>
          <p:cNvPr id="3" name="Sous-titre 2">
            <a:extLst>
              <a:ext uri="{FF2B5EF4-FFF2-40B4-BE49-F238E27FC236}">
                <a16:creationId xmlns:a16="http://schemas.microsoft.com/office/drawing/2014/main" id="{6FE3EFD8-A8C7-4481-B9A8-17EBBB21D249}"/>
              </a:ext>
            </a:extLst>
          </p:cNvPr>
          <p:cNvSpPr>
            <a:spLocks noGrp="1"/>
          </p:cNvSpPr>
          <p:nvPr>
            <p:ph type="subTitle" idx="1"/>
          </p:nvPr>
        </p:nvSpPr>
        <p:spPr>
          <a:xfrm>
            <a:off x="8047939" y="3812135"/>
            <a:ext cx="3659246" cy="1596655"/>
          </a:xfrm>
        </p:spPr>
        <p:txBody>
          <a:bodyPr>
            <a:normAutofit/>
          </a:bodyPr>
          <a:lstStyle/>
          <a:p>
            <a:r>
              <a:rPr lang="fr-CA" sz="1800">
                <a:solidFill>
                  <a:srgbClr val="FFFFFF"/>
                </a:solidFill>
              </a:rPr>
              <a:t>Psaume 40.7-9</a:t>
            </a:r>
            <a:endParaRPr lang="fr-CA" sz="1800" dirty="0">
              <a:solidFill>
                <a:srgbClr val="FFFFFF"/>
              </a:solidFill>
            </a:endParaRPr>
          </a:p>
        </p:txBody>
      </p:sp>
      <p:cxnSp>
        <p:nvCxnSpPr>
          <p:cNvPr id="19" name="Straight Connector 10">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85922"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6" name="Image 5">
            <a:extLst>
              <a:ext uri="{FF2B5EF4-FFF2-40B4-BE49-F238E27FC236}">
                <a16:creationId xmlns:a16="http://schemas.microsoft.com/office/drawing/2014/main" id="{6E175E92-AA1A-493F-9340-4DAFE91AF0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39" y="0"/>
            <a:ext cx="7664643" cy="6858000"/>
          </a:xfrm>
          <a:prstGeom prst="rect">
            <a:avLst/>
          </a:prstGeom>
        </p:spPr>
      </p:pic>
    </p:spTree>
    <p:extLst>
      <p:ext uri="{BB962C8B-B14F-4D97-AF65-F5344CB8AC3E}">
        <p14:creationId xmlns:p14="http://schemas.microsoft.com/office/powerpoint/2010/main" val="265876986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941E1-E5F7-43FE-B7F5-4F63C5F9D67D}"/>
              </a:ext>
            </a:extLst>
          </p:cNvPr>
          <p:cNvSpPr>
            <a:spLocks noGrp="1"/>
          </p:cNvSpPr>
          <p:nvPr>
            <p:ph type="title"/>
          </p:nvPr>
        </p:nvSpPr>
        <p:spPr/>
        <p:txBody>
          <a:bodyPr>
            <a:normAutofit/>
          </a:bodyPr>
          <a:lstStyle/>
          <a:p>
            <a:r>
              <a:rPr lang="fr-CA" sz="4000" b="1" dirty="0"/>
              <a:t>Psaume 40.7-9</a:t>
            </a:r>
          </a:p>
        </p:txBody>
      </p:sp>
      <p:sp>
        <p:nvSpPr>
          <p:cNvPr id="3" name="Espace réservé du contenu 2">
            <a:extLst>
              <a:ext uri="{FF2B5EF4-FFF2-40B4-BE49-F238E27FC236}">
                <a16:creationId xmlns:a16="http://schemas.microsoft.com/office/drawing/2014/main" id="{EE484652-3743-4772-83C5-58BBFF1230FB}"/>
              </a:ext>
            </a:extLst>
          </p:cNvPr>
          <p:cNvSpPr>
            <a:spLocks noGrp="1"/>
          </p:cNvSpPr>
          <p:nvPr>
            <p:ph idx="1"/>
          </p:nvPr>
        </p:nvSpPr>
        <p:spPr>
          <a:xfrm>
            <a:off x="1097280" y="2108201"/>
            <a:ext cx="10508566" cy="3760891"/>
          </a:xfrm>
        </p:spPr>
        <p:txBody>
          <a:bodyPr>
            <a:normAutofit fontScale="92500"/>
          </a:bodyPr>
          <a:lstStyle/>
          <a:p>
            <a:r>
              <a:rPr lang="fr-CA" sz="3500" dirty="0"/>
              <a:t>7 Tu ne désires ni sacrifice ni offrande, tu m’as ouvert les oreilles ; tu ne demandes ni holocauste ni victime expiatoire. </a:t>
            </a:r>
          </a:p>
          <a:p>
            <a:r>
              <a:rPr lang="fr-CA" sz="3500" dirty="0"/>
              <a:t>8 Alors, je dis : voici, je viens avec le rouleau du livre écrit pour moi ; </a:t>
            </a:r>
          </a:p>
          <a:p>
            <a:r>
              <a:rPr lang="fr-CA" sz="3500" dirty="0"/>
              <a:t>9 </a:t>
            </a:r>
            <a:r>
              <a:rPr lang="fr-CA" sz="3500" dirty="0">
                <a:solidFill>
                  <a:srgbClr val="C00000"/>
                </a:solidFill>
              </a:rPr>
              <a:t>Je veux faire ta volonté, mon Dieu, et ta loi est au fond de mon cœur</a:t>
            </a:r>
            <a:r>
              <a:rPr lang="fr-CA" sz="3500" dirty="0"/>
              <a:t>.</a:t>
            </a:r>
          </a:p>
          <a:p>
            <a:endParaRPr lang="fr-CA" dirty="0"/>
          </a:p>
        </p:txBody>
      </p:sp>
    </p:spTree>
    <p:extLst>
      <p:ext uri="{BB962C8B-B14F-4D97-AF65-F5344CB8AC3E}">
        <p14:creationId xmlns:p14="http://schemas.microsoft.com/office/powerpoint/2010/main" val="679464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3C2CA1-9A90-46C4-A96F-FC7863E6D517}"/>
              </a:ext>
            </a:extLst>
          </p:cNvPr>
          <p:cNvSpPr>
            <a:spLocks noGrp="1"/>
          </p:cNvSpPr>
          <p:nvPr>
            <p:ph type="title"/>
          </p:nvPr>
        </p:nvSpPr>
        <p:spPr>
          <a:xfrm>
            <a:off x="1097279" y="286603"/>
            <a:ext cx="11094721" cy="1450757"/>
          </a:xfrm>
        </p:spPr>
        <p:txBody>
          <a:bodyPr>
            <a:normAutofit/>
          </a:bodyPr>
          <a:lstStyle/>
          <a:p>
            <a:r>
              <a:rPr lang="fr-CA" sz="4000" b="1" dirty="0"/>
              <a:t>Écouter Dieu, c’est être attentif à ce que Dieu a déjà dit ! </a:t>
            </a:r>
          </a:p>
        </p:txBody>
      </p:sp>
      <p:sp>
        <p:nvSpPr>
          <p:cNvPr id="3" name="Espace réservé du contenu 2">
            <a:extLst>
              <a:ext uri="{FF2B5EF4-FFF2-40B4-BE49-F238E27FC236}">
                <a16:creationId xmlns:a16="http://schemas.microsoft.com/office/drawing/2014/main" id="{E981D508-F88B-4F82-ACD4-D9E55BBA9C78}"/>
              </a:ext>
            </a:extLst>
          </p:cNvPr>
          <p:cNvSpPr>
            <a:spLocks noGrp="1"/>
          </p:cNvSpPr>
          <p:nvPr>
            <p:ph idx="1"/>
          </p:nvPr>
        </p:nvSpPr>
        <p:spPr>
          <a:xfrm>
            <a:off x="1097279" y="2108201"/>
            <a:ext cx="10761785" cy="4180057"/>
          </a:xfrm>
        </p:spPr>
        <p:txBody>
          <a:bodyPr>
            <a:normAutofit/>
          </a:bodyPr>
          <a:lstStyle/>
          <a:p>
            <a:r>
              <a:rPr lang="fr-CA" sz="2800" dirty="0"/>
              <a:t>« Approchez-vous de moi, et écoutez ! Dès le commencement, je n'ai point parlé en cachette, Dès l'origine de ces choses, j'ai été là… Moi, l'Éternel, ton Dieu, je t'instruis pour ton bien, Je te conduis dans la voie que tu dois suivre. Oh ! si tu étais attentif à mes commandements ! » (Ésaïe 48.16-18). </a:t>
            </a:r>
          </a:p>
          <a:p>
            <a:r>
              <a:rPr lang="fr-CA" sz="2800" dirty="0"/>
              <a:t>« La loi de l’Éternel est parfaite, elle restaure l’âme. Le témoignage de l’Éternel est véritable, il rend sage l’ignorant. Les ordonnances de l’Éternel sont droites, elles réjouissent le cœur. Les commandements de l’Éternel sont purs, ils éclairent les yeux » (Ps 19. 8-9). </a:t>
            </a:r>
          </a:p>
          <a:p>
            <a:endParaRPr lang="fr-CA" dirty="0"/>
          </a:p>
        </p:txBody>
      </p:sp>
    </p:spTree>
    <p:extLst>
      <p:ext uri="{BB962C8B-B14F-4D97-AF65-F5344CB8AC3E}">
        <p14:creationId xmlns:p14="http://schemas.microsoft.com/office/powerpoint/2010/main" val="249391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F483A6-4BC1-487C-9222-801A7D619BB6}"/>
              </a:ext>
            </a:extLst>
          </p:cNvPr>
          <p:cNvSpPr>
            <a:spLocks noGrp="1"/>
          </p:cNvSpPr>
          <p:nvPr>
            <p:ph type="title"/>
          </p:nvPr>
        </p:nvSpPr>
        <p:spPr/>
        <p:txBody>
          <a:bodyPr>
            <a:normAutofit/>
          </a:bodyPr>
          <a:lstStyle/>
          <a:p>
            <a:r>
              <a:rPr lang="fr-CA" sz="4000" b="1" dirty="0"/>
              <a:t>Écouter Dieu, c’est méditer la Parole de Dieu (la mâchouiller, la repasser, la ruminer…)</a:t>
            </a:r>
          </a:p>
        </p:txBody>
      </p:sp>
      <p:sp>
        <p:nvSpPr>
          <p:cNvPr id="3" name="Espace réservé du contenu 2">
            <a:extLst>
              <a:ext uri="{FF2B5EF4-FFF2-40B4-BE49-F238E27FC236}">
                <a16:creationId xmlns:a16="http://schemas.microsoft.com/office/drawing/2014/main" id="{3748B6D7-AD6A-455E-AE7A-2245CAD678FE}"/>
              </a:ext>
            </a:extLst>
          </p:cNvPr>
          <p:cNvSpPr>
            <a:spLocks noGrp="1"/>
          </p:cNvSpPr>
          <p:nvPr>
            <p:ph idx="1"/>
          </p:nvPr>
        </p:nvSpPr>
        <p:spPr/>
        <p:txBody>
          <a:bodyPr>
            <a:normAutofit/>
          </a:bodyPr>
          <a:lstStyle/>
          <a:p>
            <a:r>
              <a:rPr lang="fr-CA" sz="2800" dirty="0"/>
              <a:t>« Que ce livre de la loi ne s'éloigne point de ta bouche ; médite-le jour et nuit, pour agir fidèlement selon tout ce qui y est écrit ; car c'est alors que tu auras du succès dans tes entreprises, c'est alors que tu réussiras » (Josué 1.8).</a:t>
            </a:r>
          </a:p>
        </p:txBody>
      </p:sp>
    </p:spTree>
    <p:extLst>
      <p:ext uri="{BB962C8B-B14F-4D97-AF65-F5344CB8AC3E}">
        <p14:creationId xmlns:p14="http://schemas.microsoft.com/office/powerpoint/2010/main" val="1318643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17C542-7DD6-441D-AE80-EAA8138766C7}"/>
              </a:ext>
            </a:extLst>
          </p:cNvPr>
          <p:cNvSpPr>
            <a:spLocks noGrp="1"/>
          </p:cNvSpPr>
          <p:nvPr>
            <p:ph type="title"/>
          </p:nvPr>
        </p:nvSpPr>
        <p:spPr/>
        <p:txBody>
          <a:bodyPr>
            <a:normAutofit/>
          </a:bodyPr>
          <a:lstStyle/>
          <a:p>
            <a:r>
              <a:rPr lang="fr-CA" sz="4000" b="1" dirty="0"/>
              <a:t>Écouter Dieu, c’est se laisser interpeller (rejoindre, atteindre, évaluer) par la Parole de Dieu</a:t>
            </a:r>
          </a:p>
        </p:txBody>
      </p:sp>
      <p:sp>
        <p:nvSpPr>
          <p:cNvPr id="3" name="Espace réservé du contenu 2">
            <a:extLst>
              <a:ext uri="{FF2B5EF4-FFF2-40B4-BE49-F238E27FC236}">
                <a16:creationId xmlns:a16="http://schemas.microsoft.com/office/drawing/2014/main" id="{A8EEDF65-AFF3-4F6D-9CCA-B431F812F2F3}"/>
              </a:ext>
            </a:extLst>
          </p:cNvPr>
          <p:cNvSpPr>
            <a:spLocks noGrp="1"/>
          </p:cNvSpPr>
          <p:nvPr>
            <p:ph idx="1"/>
          </p:nvPr>
        </p:nvSpPr>
        <p:spPr/>
        <p:txBody>
          <a:bodyPr>
            <a:normAutofit/>
          </a:bodyPr>
          <a:lstStyle/>
          <a:p>
            <a:r>
              <a:rPr lang="fr-CA" sz="2800" dirty="0"/>
              <a:t>« Toi, demeure dans les choses que tu as apprises, et reconnues certaines, sachant de qui tu les as apprises : dès ton enfance, tu connais les saintes lettres qui peuvent te rendre sage à salut par la foi en Jésus-Christ. Toute Écriture est inspirée de Dieu, et utile pour enseigner, pour convaincre, pour corriger, pour instruire dans la justice, afin que l’homme de Dieu soit accompli et propre à toute bonne œuvre » (2 Tim 3.14-17).</a:t>
            </a:r>
          </a:p>
        </p:txBody>
      </p:sp>
    </p:spTree>
    <p:extLst>
      <p:ext uri="{BB962C8B-B14F-4D97-AF65-F5344CB8AC3E}">
        <p14:creationId xmlns:p14="http://schemas.microsoft.com/office/powerpoint/2010/main" val="1001267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A8CB4F-AED8-4581-9374-39D17783CA6B}"/>
              </a:ext>
            </a:extLst>
          </p:cNvPr>
          <p:cNvSpPr>
            <a:spLocks noGrp="1"/>
          </p:cNvSpPr>
          <p:nvPr>
            <p:ph type="title"/>
          </p:nvPr>
        </p:nvSpPr>
        <p:spPr/>
        <p:txBody>
          <a:bodyPr>
            <a:normAutofit/>
          </a:bodyPr>
          <a:lstStyle/>
          <a:p>
            <a:r>
              <a:rPr lang="fr-CA" sz="4000" b="1" dirty="0"/>
              <a:t>Écouter Dieu, c’est se créer un espace de vie propice à l’écoute de Dieu</a:t>
            </a:r>
          </a:p>
        </p:txBody>
      </p:sp>
      <p:sp>
        <p:nvSpPr>
          <p:cNvPr id="3" name="Espace réservé du contenu 2">
            <a:extLst>
              <a:ext uri="{FF2B5EF4-FFF2-40B4-BE49-F238E27FC236}">
                <a16:creationId xmlns:a16="http://schemas.microsoft.com/office/drawing/2014/main" id="{84295026-59CA-4B80-B969-F5BBA08B7C8A}"/>
              </a:ext>
            </a:extLst>
          </p:cNvPr>
          <p:cNvSpPr>
            <a:spLocks noGrp="1"/>
          </p:cNvSpPr>
          <p:nvPr>
            <p:ph idx="1"/>
          </p:nvPr>
        </p:nvSpPr>
        <p:spPr/>
        <p:txBody>
          <a:bodyPr>
            <a:normAutofit/>
          </a:bodyPr>
          <a:lstStyle/>
          <a:p>
            <a:pPr algn="ctr"/>
            <a:r>
              <a:rPr lang="fr-CA" sz="3200" dirty="0"/>
              <a:t>Les trois outils du diable selon C.S. Lewis : </a:t>
            </a:r>
          </a:p>
          <a:p>
            <a:pPr algn="ctr"/>
            <a:r>
              <a:rPr lang="fr-CA" sz="3200" i="1" dirty="0"/>
              <a:t>le bruit, la foule et la suractivité</a:t>
            </a:r>
          </a:p>
        </p:txBody>
      </p:sp>
    </p:spTree>
    <p:extLst>
      <p:ext uri="{BB962C8B-B14F-4D97-AF65-F5344CB8AC3E}">
        <p14:creationId xmlns:p14="http://schemas.microsoft.com/office/powerpoint/2010/main" val="2789756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048383-507B-4D00-A927-58173F6F5BDB}"/>
              </a:ext>
            </a:extLst>
          </p:cNvPr>
          <p:cNvSpPr>
            <a:spLocks noGrp="1"/>
          </p:cNvSpPr>
          <p:nvPr>
            <p:ph type="title"/>
          </p:nvPr>
        </p:nvSpPr>
        <p:spPr>
          <a:xfrm>
            <a:off x="1097280" y="286603"/>
            <a:ext cx="10958732" cy="1450757"/>
          </a:xfrm>
        </p:spPr>
        <p:txBody>
          <a:bodyPr>
            <a:noAutofit/>
          </a:bodyPr>
          <a:lstStyle/>
          <a:p>
            <a:r>
              <a:rPr lang="fr-CA" sz="4000" b="1" dirty="0"/>
              <a:t>Écouter Dieu, c’est viser l’enrichissement d’une relation et non juste l’acquisition de nouvelles informations</a:t>
            </a:r>
          </a:p>
        </p:txBody>
      </p:sp>
      <p:sp>
        <p:nvSpPr>
          <p:cNvPr id="3" name="Espace réservé du contenu 2">
            <a:extLst>
              <a:ext uri="{FF2B5EF4-FFF2-40B4-BE49-F238E27FC236}">
                <a16:creationId xmlns:a16="http://schemas.microsoft.com/office/drawing/2014/main" id="{C1D0275B-03A8-4395-9BEA-39E9DAFB033A}"/>
              </a:ext>
            </a:extLst>
          </p:cNvPr>
          <p:cNvSpPr>
            <a:spLocks noGrp="1"/>
          </p:cNvSpPr>
          <p:nvPr>
            <p:ph idx="1"/>
          </p:nvPr>
        </p:nvSpPr>
        <p:spPr/>
        <p:txBody>
          <a:bodyPr>
            <a:normAutofit/>
          </a:bodyPr>
          <a:lstStyle/>
          <a:p>
            <a:r>
              <a:rPr lang="fr-CA" sz="2800" dirty="0"/>
              <a:t>« En lisant, nous cherchons habituellement une information plutôt qu’une relation avec la personne qui a parlé un jour et dont on a consigné la parole par écrit pour que nous puissions écouter ce qu’elle a déclaré… Si nous les lisons de façon impersonnelle, avec un esprit branché sur la recherche d’une information, nous les lisons de travers » (Eugene Peterson). </a:t>
            </a:r>
          </a:p>
          <a:p>
            <a:r>
              <a:rPr lang="fr-CA" sz="2800" dirty="0"/>
              <a:t>Le défi : devenir à la fois </a:t>
            </a:r>
            <a:r>
              <a:rPr lang="fr-CA" sz="2800" dirty="0">
                <a:solidFill>
                  <a:srgbClr val="C00000"/>
                </a:solidFill>
              </a:rPr>
              <a:t>lecteur</a:t>
            </a:r>
            <a:r>
              <a:rPr lang="fr-CA" sz="2800" dirty="0"/>
              <a:t>, </a:t>
            </a:r>
            <a:r>
              <a:rPr lang="fr-CA" sz="2800" dirty="0">
                <a:solidFill>
                  <a:srgbClr val="C00000"/>
                </a:solidFill>
              </a:rPr>
              <a:t>étudiant</a:t>
            </a:r>
            <a:r>
              <a:rPr lang="fr-CA" sz="2800" dirty="0"/>
              <a:t> et </a:t>
            </a:r>
            <a:r>
              <a:rPr lang="fr-CA" sz="2800" dirty="0">
                <a:solidFill>
                  <a:srgbClr val="C00000"/>
                </a:solidFill>
              </a:rPr>
              <a:t>auditeur</a:t>
            </a:r>
            <a:r>
              <a:rPr lang="fr-CA" sz="2800" dirty="0"/>
              <a:t> de la Bible ! </a:t>
            </a:r>
          </a:p>
        </p:txBody>
      </p:sp>
    </p:spTree>
    <p:extLst>
      <p:ext uri="{BB962C8B-B14F-4D97-AF65-F5344CB8AC3E}">
        <p14:creationId xmlns:p14="http://schemas.microsoft.com/office/powerpoint/2010/main" val="903609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B1164C-6275-4C21-AE57-799D912CFBA5}"/>
              </a:ext>
            </a:extLst>
          </p:cNvPr>
          <p:cNvSpPr>
            <a:spLocks noGrp="1"/>
          </p:cNvSpPr>
          <p:nvPr>
            <p:ph type="title"/>
          </p:nvPr>
        </p:nvSpPr>
        <p:spPr>
          <a:xfrm>
            <a:off x="1097280" y="286603"/>
            <a:ext cx="10621108" cy="1450757"/>
          </a:xfrm>
        </p:spPr>
        <p:txBody>
          <a:bodyPr>
            <a:normAutofit/>
          </a:bodyPr>
          <a:lstStyle/>
          <a:p>
            <a:r>
              <a:rPr lang="fr-CA" sz="4000" b="1" dirty="0"/>
              <a:t>Conclusion : écouter comme écoutent des disciples</a:t>
            </a:r>
          </a:p>
        </p:txBody>
      </p:sp>
      <p:sp>
        <p:nvSpPr>
          <p:cNvPr id="3" name="Espace réservé du contenu 2">
            <a:extLst>
              <a:ext uri="{FF2B5EF4-FFF2-40B4-BE49-F238E27FC236}">
                <a16:creationId xmlns:a16="http://schemas.microsoft.com/office/drawing/2014/main" id="{582746B7-4BCB-4E2D-8260-26BFEBE68D15}"/>
              </a:ext>
            </a:extLst>
          </p:cNvPr>
          <p:cNvSpPr>
            <a:spLocks noGrp="1"/>
          </p:cNvSpPr>
          <p:nvPr>
            <p:ph idx="1"/>
          </p:nvPr>
        </p:nvSpPr>
        <p:spPr/>
        <p:txBody>
          <a:bodyPr>
            <a:normAutofit/>
          </a:bodyPr>
          <a:lstStyle/>
          <a:p>
            <a:r>
              <a:rPr lang="fr-CA" sz="2800" dirty="0"/>
              <a:t>« Le Seigneur, l’Éternel, m’a donné une langue exercée, pour que je sache soutenir par la parole celui qui est abattu. Il éveille, chaque matin, il éveille mon oreille, pour que j’écoute comme écoute des disciples. Le Seigneur, l’Éternel, m’a ouvert l’oreille, et je n’ai point résisté, je ne me suis point retiré en arrière » (Ésaïe 50.4-5).  </a:t>
            </a:r>
          </a:p>
        </p:txBody>
      </p:sp>
    </p:spTree>
    <p:extLst>
      <p:ext uri="{BB962C8B-B14F-4D97-AF65-F5344CB8AC3E}">
        <p14:creationId xmlns:p14="http://schemas.microsoft.com/office/powerpoint/2010/main" val="3907099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AECADA-B390-4328-AD5B-0C2861C103B8}"/>
              </a:ext>
            </a:extLst>
          </p:cNvPr>
          <p:cNvSpPr>
            <a:spLocks noGrp="1"/>
          </p:cNvSpPr>
          <p:nvPr>
            <p:ph idx="1"/>
          </p:nvPr>
        </p:nvSpPr>
        <p:spPr/>
        <p:txBody>
          <a:bodyPr>
            <a:normAutofit/>
          </a:bodyPr>
          <a:lstStyle/>
          <a:p>
            <a:pPr algn="ctr"/>
            <a:r>
              <a:rPr lang="fr-CA" sz="3200" dirty="0"/>
              <a:t>« Nous parlons souvent du silence de Dieu, mais très peu de la surdité des hommes ».</a:t>
            </a:r>
          </a:p>
        </p:txBody>
      </p:sp>
    </p:spTree>
    <p:extLst>
      <p:ext uri="{BB962C8B-B14F-4D97-AF65-F5344CB8AC3E}">
        <p14:creationId xmlns:p14="http://schemas.microsoft.com/office/powerpoint/2010/main" val="920695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C41106-8BDF-4410-9359-41FAFCA213E6}"/>
              </a:ext>
            </a:extLst>
          </p:cNvPr>
          <p:cNvSpPr>
            <a:spLocks noGrp="1"/>
          </p:cNvSpPr>
          <p:nvPr>
            <p:ph type="title"/>
          </p:nvPr>
        </p:nvSpPr>
        <p:spPr/>
        <p:txBody>
          <a:bodyPr>
            <a:normAutofit/>
          </a:bodyPr>
          <a:lstStyle/>
          <a:p>
            <a:r>
              <a:rPr lang="fr-CA" sz="4000" b="1" i="1" dirty="0" err="1"/>
              <a:t>Shema</a:t>
            </a:r>
            <a:r>
              <a:rPr lang="fr-CA" sz="4000" b="1" i="1" dirty="0"/>
              <a:t> Israël </a:t>
            </a:r>
            <a:r>
              <a:rPr lang="fr-CA" sz="4000" b="1" dirty="0"/>
              <a:t>(</a:t>
            </a:r>
            <a:r>
              <a:rPr lang="fr-CA" sz="4000" b="1" dirty="0" err="1"/>
              <a:t>Dt</a:t>
            </a:r>
            <a:r>
              <a:rPr lang="fr-CA" sz="4000" b="1" dirty="0"/>
              <a:t> 6.4)</a:t>
            </a:r>
          </a:p>
        </p:txBody>
      </p:sp>
      <p:sp>
        <p:nvSpPr>
          <p:cNvPr id="3" name="Espace réservé du contenu 2">
            <a:extLst>
              <a:ext uri="{FF2B5EF4-FFF2-40B4-BE49-F238E27FC236}">
                <a16:creationId xmlns:a16="http://schemas.microsoft.com/office/drawing/2014/main" id="{D2196E6A-8E6B-407F-A43B-218DAF1719C1}"/>
              </a:ext>
            </a:extLst>
          </p:cNvPr>
          <p:cNvSpPr>
            <a:spLocks noGrp="1"/>
          </p:cNvSpPr>
          <p:nvPr>
            <p:ph idx="1"/>
          </p:nvPr>
        </p:nvSpPr>
        <p:spPr>
          <a:xfrm>
            <a:off x="1097279" y="2108201"/>
            <a:ext cx="10241281" cy="3760891"/>
          </a:xfrm>
        </p:spPr>
        <p:txBody>
          <a:bodyPr>
            <a:normAutofit/>
          </a:bodyPr>
          <a:lstStyle/>
          <a:p>
            <a:pPr algn="ctr"/>
            <a:r>
              <a:rPr lang="fr-CA" sz="3200" dirty="0"/>
              <a:t>« </a:t>
            </a:r>
            <a:r>
              <a:rPr lang="fr-CA" sz="3200" dirty="0">
                <a:solidFill>
                  <a:srgbClr val="C00000"/>
                </a:solidFill>
              </a:rPr>
              <a:t>Écoute</a:t>
            </a:r>
            <a:r>
              <a:rPr lang="fr-CA" sz="3200" dirty="0"/>
              <a:t>, Israël ! L’Éternel notre Dieu est le seul Éternel. Tu aimerais l’Éternel ton Dieu de tout ton cœur, de toute ton âme et de toute ta force ». </a:t>
            </a:r>
          </a:p>
        </p:txBody>
      </p:sp>
    </p:spTree>
    <p:extLst>
      <p:ext uri="{BB962C8B-B14F-4D97-AF65-F5344CB8AC3E}">
        <p14:creationId xmlns:p14="http://schemas.microsoft.com/office/powerpoint/2010/main" val="2085497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941E1-E5F7-43FE-B7F5-4F63C5F9D67D}"/>
              </a:ext>
            </a:extLst>
          </p:cNvPr>
          <p:cNvSpPr>
            <a:spLocks noGrp="1"/>
          </p:cNvSpPr>
          <p:nvPr>
            <p:ph type="title"/>
          </p:nvPr>
        </p:nvSpPr>
        <p:spPr/>
        <p:txBody>
          <a:bodyPr>
            <a:normAutofit/>
          </a:bodyPr>
          <a:lstStyle/>
          <a:p>
            <a:r>
              <a:rPr lang="fr-CA" sz="4000" b="1" dirty="0"/>
              <a:t>Psaume 40.7-9</a:t>
            </a:r>
          </a:p>
        </p:txBody>
      </p:sp>
      <p:sp>
        <p:nvSpPr>
          <p:cNvPr id="3" name="Espace réservé du contenu 2">
            <a:extLst>
              <a:ext uri="{FF2B5EF4-FFF2-40B4-BE49-F238E27FC236}">
                <a16:creationId xmlns:a16="http://schemas.microsoft.com/office/drawing/2014/main" id="{EE484652-3743-4772-83C5-58BBFF1230FB}"/>
              </a:ext>
            </a:extLst>
          </p:cNvPr>
          <p:cNvSpPr>
            <a:spLocks noGrp="1"/>
          </p:cNvSpPr>
          <p:nvPr>
            <p:ph idx="1"/>
          </p:nvPr>
        </p:nvSpPr>
        <p:spPr>
          <a:xfrm>
            <a:off x="1097280" y="2108201"/>
            <a:ext cx="10508566" cy="3760891"/>
          </a:xfrm>
        </p:spPr>
        <p:txBody>
          <a:bodyPr>
            <a:normAutofit fontScale="92500"/>
          </a:bodyPr>
          <a:lstStyle/>
          <a:p>
            <a:r>
              <a:rPr lang="fr-CA" sz="3500" dirty="0"/>
              <a:t>7 Tu ne désires ni sacrifice ni offrande, tu m’as ouvert les oreilles ; tu ne demandes ni holocauste ni victime expiatoire. </a:t>
            </a:r>
          </a:p>
          <a:p>
            <a:r>
              <a:rPr lang="fr-CA" sz="3500" dirty="0"/>
              <a:t>8 Alors, je dis : voici, je viens avec le rouleau du livre écrit pour moi ; </a:t>
            </a:r>
          </a:p>
          <a:p>
            <a:r>
              <a:rPr lang="fr-CA" sz="3500" dirty="0"/>
              <a:t>9 Je veux faire ta volonté, mon Dieu, et ta loi est au fond de mon cœur.</a:t>
            </a:r>
          </a:p>
          <a:p>
            <a:endParaRPr lang="fr-CA" dirty="0"/>
          </a:p>
        </p:txBody>
      </p:sp>
    </p:spTree>
    <p:extLst>
      <p:ext uri="{BB962C8B-B14F-4D97-AF65-F5344CB8AC3E}">
        <p14:creationId xmlns:p14="http://schemas.microsoft.com/office/powerpoint/2010/main" val="2773756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941E1-E5F7-43FE-B7F5-4F63C5F9D67D}"/>
              </a:ext>
            </a:extLst>
          </p:cNvPr>
          <p:cNvSpPr>
            <a:spLocks noGrp="1"/>
          </p:cNvSpPr>
          <p:nvPr>
            <p:ph type="title"/>
          </p:nvPr>
        </p:nvSpPr>
        <p:spPr/>
        <p:txBody>
          <a:bodyPr>
            <a:normAutofit/>
          </a:bodyPr>
          <a:lstStyle/>
          <a:p>
            <a:r>
              <a:rPr lang="fr-CA" sz="4000" b="1" dirty="0"/>
              <a:t>Psaume 40.7-9</a:t>
            </a:r>
          </a:p>
        </p:txBody>
      </p:sp>
      <p:sp>
        <p:nvSpPr>
          <p:cNvPr id="3" name="Espace réservé du contenu 2">
            <a:extLst>
              <a:ext uri="{FF2B5EF4-FFF2-40B4-BE49-F238E27FC236}">
                <a16:creationId xmlns:a16="http://schemas.microsoft.com/office/drawing/2014/main" id="{EE484652-3743-4772-83C5-58BBFF1230FB}"/>
              </a:ext>
            </a:extLst>
          </p:cNvPr>
          <p:cNvSpPr>
            <a:spLocks noGrp="1"/>
          </p:cNvSpPr>
          <p:nvPr>
            <p:ph idx="1"/>
          </p:nvPr>
        </p:nvSpPr>
        <p:spPr>
          <a:xfrm>
            <a:off x="1097280" y="2108201"/>
            <a:ext cx="10508566" cy="3760891"/>
          </a:xfrm>
        </p:spPr>
        <p:txBody>
          <a:bodyPr>
            <a:normAutofit fontScale="92500"/>
          </a:bodyPr>
          <a:lstStyle/>
          <a:p>
            <a:r>
              <a:rPr lang="fr-CA" sz="3500" dirty="0"/>
              <a:t>7 Tu ne désires ni sacrifice ni offrande, </a:t>
            </a:r>
            <a:r>
              <a:rPr lang="fr-CA" sz="3500" dirty="0">
                <a:solidFill>
                  <a:srgbClr val="C00000"/>
                </a:solidFill>
              </a:rPr>
              <a:t>tu m’as ouvert les oreilles</a:t>
            </a:r>
            <a:r>
              <a:rPr lang="fr-CA" sz="3500" dirty="0"/>
              <a:t> ; tu ne demandes ni holocauste ni victime expiatoire. </a:t>
            </a:r>
          </a:p>
          <a:p>
            <a:r>
              <a:rPr lang="fr-CA" sz="3500" dirty="0"/>
              <a:t>8 Alors, je dis : voici, je viens avec le rouleau du livre écrit pour moi ; </a:t>
            </a:r>
          </a:p>
          <a:p>
            <a:r>
              <a:rPr lang="fr-CA" sz="3500" dirty="0"/>
              <a:t>9 Je veux faire ta volonté, mon Dieu, et ta loi est au fond de mon cœur.</a:t>
            </a:r>
          </a:p>
          <a:p>
            <a:endParaRPr lang="fr-CA" dirty="0"/>
          </a:p>
        </p:txBody>
      </p:sp>
    </p:spTree>
    <p:extLst>
      <p:ext uri="{BB962C8B-B14F-4D97-AF65-F5344CB8AC3E}">
        <p14:creationId xmlns:p14="http://schemas.microsoft.com/office/powerpoint/2010/main" val="355623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B4DC14-87F1-4FA6-BBA1-107FB53A5E79}"/>
              </a:ext>
            </a:extLst>
          </p:cNvPr>
          <p:cNvSpPr>
            <a:spLocks noGrp="1"/>
          </p:cNvSpPr>
          <p:nvPr>
            <p:ph type="title"/>
          </p:nvPr>
        </p:nvSpPr>
        <p:spPr>
          <a:xfrm>
            <a:off x="731520" y="286603"/>
            <a:ext cx="10424160" cy="1450757"/>
          </a:xfrm>
        </p:spPr>
        <p:txBody>
          <a:bodyPr>
            <a:normAutofit/>
          </a:bodyPr>
          <a:lstStyle/>
          <a:p>
            <a:r>
              <a:rPr lang="fr-CA" sz="4000" b="1" dirty="0"/>
              <a:t>Un problème de surdité spirituelle !</a:t>
            </a:r>
          </a:p>
        </p:txBody>
      </p:sp>
      <p:sp>
        <p:nvSpPr>
          <p:cNvPr id="3" name="Espace réservé du contenu 2">
            <a:extLst>
              <a:ext uri="{FF2B5EF4-FFF2-40B4-BE49-F238E27FC236}">
                <a16:creationId xmlns:a16="http://schemas.microsoft.com/office/drawing/2014/main" id="{B5E44157-6A4D-4640-BE9D-CD7594E56852}"/>
              </a:ext>
            </a:extLst>
          </p:cNvPr>
          <p:cNvSpPr>
            <a:spLocks noGrp="1"/>
          </p:cNvSpPr>
          <p:nvPr>
            <p:ph idx="1"/>
          </p:nvPr>
        </p:nvSpPr>
        <p:spPr>
          <a:xfrm>
            <a:off x="731520" y="1995659"/>
            <a:ext cx="11141612" cy="4463196"/>
          </a:xfrm>
        </p:spPr>
        <p:txBody>
          <a:bodyPr>
            <a:normAutofit/>
          </a:bodyPr>
          <a:lstStyle/>
          <a:p>
            <a:r>
              <a:rPr lang="fr-CA" sz="2800" dirty="0"/>
              <a:t>Ézéchiel 12 : 2 : « Fils de l’homme, tu habites au milieu d’une famille de rebelles, qui ont des yeux pour voir et qui ne voient point, des oreilles pour entendre et qui n’entendent point, car c’est une famille de rebelles ».   </a:t>
            </a:r>
          </a:p>
          <a:p>
            <a:r>
              <a:rPr lang="fr-CA" sz="2800" dirty="0"/>
              <a:t>Jérémie 13 : 10 : « Ainsi parle l’Éternel : C’est ainsi que je détruirai l’orgueil de Juda et l’orgueil immense de Jérusalem. Ce méchant peuple, qui refuse d’écouter mes paroles, qui suit les penchants de son cœur et qui va après d’autres dieux pour les servir et se prosterner devant eux ». </a:t>
            </a:r>
          </a:p>
          <a:p>
            <a:r>
              <a:rPr lang="fr-CA" sz="2800" dirty="0"/>
              <a:t>Ésaïe 30 : 9 : « Car c’est un peuple rebelle, ce sont des enfants menteurs, des enfants qui ne veulent point écouter la loi de l’Éternel ».</a:t>
            </a:r>
          </a:p>
          <a:p>
            <a:endParaRPr lang="fr-CA" dirty="0"/>
          </a:p>
        </p:txBody>
      </p:sp>
    </p:spTree>
    <p:extLst>
      <p:ext uri="{BB962C8B-B14F-4D97-AF65-F5344CB8AC3E}">
        <p14:creationId xmlns:p14="http://schemas.microsoft.com/office/powerpoint/2010/main" val="1231428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941E1-E5F7-43FE-B7F5-4F63C5F9D67D}"/>
              </a:ext>
            </a:extLst>
          </p:cNvPr>
          <p:cNvSpPr>
            <a:spLocks noGrp="1"/>
          </p:cNvSpPr>
          <p:nvPr>
            <p:ph type="title"/>
          </p:nvPr>
        </p:nvSpPr>
        <p:spPr/>
        <p:txBody>
          <a:bodyPr>
            <a:normAutofit/>
          </a:bodyPr>
          <a:lstStyle/>
          <a:p>
            <a:r>
              <a:rPr lang="fr-CA" sz="4000" b="1" dirty="0"/>
              <a:t>Psaume 40.7-9</a:t>
            </a:r>
          </a:p>
        </p:txBody>
      </p:sp>
      <p:sp>
        <p:nvSpPr>
          <p:cNvPr id="3" name="Espace réservé du contenu 2">
            <a:extLst>
              <a:ext uri="{FF2B5EF4-FFF2-40B4-BE49-F238E27FC236}">
                <a16:creationId xmlns:a16="http://schemas.microsoft.com/office/drawing/2014/main" id="{EE484652-3743-4772-83C5-58BBFF1230FB}"/>
              </a:ext>
            </a:extLst>
          </p:cNvPr>
          <p:cNvSpPr>
            <a:spLocks noGrp="1"/>
          </p:cNvSpPr>
          <p:nvPr>
            <p:ph idx="1"/>
          </p:nvPr>
        </p:nvSpPr>
        <p:spPr>
          <a:xfrm>
            <a:off x="1097280" y="2108201"/>
            <a:ext cx="10508566" cy="3760891"/>
          </a:xfrm>
        </p:spPr>
        <p:txBody>
          <a:bodyPr>
            <a:normAutofit fontScale="92500"/>
          </a:bodyPr>
          <a:lstStyle/>
          <a:p>
            <a:r>
              <a:rPr lang="fr-CA" sz="3500" dirty="0"/>
              <a:t>7 Tu ne désires ni sacrifice ni offrande, tu m’as ouvert les oreilles ; tu ne demandes ni holocauste ni victime expiatoire. </a:t>
            </a:r>
          </a:p>
          <a:p>
            <a:r>
              <a:rPr lang="fr-CA" sz="3500" dirty="0"/>
              <a:t>8 </a:t>
            </a:r>
            <a:r>
              <a:rPr lang="fr-CA" sz="3500" dirty="0">
                <a:solidFill>
                  <a:srgbClr val="C00000"/>
                </a:solidFill>
              </a:rPr>
              <a:t>Alors, je dis : voici, je viens avec le rouleau du livre écrit pour moi </a:t>
            </a:r>
            <a:r>
              <a:rPr lang="fr-CA" sz="3500" dirty="0"/>
              <a:t>; </a:t>
            </a:r>
          </a:p>
          <a:p>
            <a:r>
              <a:rPr lang="fr-CA" sz="3500" dirty="0"/>
              <a:t>9 Je veux faire ta volonté, mon Dieu, et ta loi est au fond de mon cœur.</a:t>
            </a:r>
          </a:p>
          <a:p>
            <a:endParaRPr lang="fr-CA" dirty="0"/>
          </a:p>
        </p:txBody>
      </p:sp>
    </p:spTree>
    <p:extLst>
      <p:ext uri="{BB962C8B-B14F-4D97-AF65-F5344CB8AC3E}">
        <p14:creationId xmlns:p14="http://schemas.microsoft.com/office/powerpoint/2010/main" val="1052880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F659FC-B9D4-4526-91C0-B357E5BD88CA}"/>
              </a:ext>
            </a:extLst>
          </p:cNvPr>
          <p:cNvSpPr>
            <a:spLocks noGrp="1"/>
          </p:cNvSpPr>
          <p:nvPr>
            <p:ph type="title"/>
          </p:nvPr>
        </p:nvSpPr>
        <p:spPr>
          <a:xfrm>
            <a:off x="1097280" y="286603"/>
            <a:ext cx="10508566" cy="1450757"/>
          </a:xfrm>
        </p:spPr>
        <p:txBody>
          <a:bodyPr>
            <a:normAutofit/>
          </a:bodyPr>
          <a:lstStyle/>
          <a:p>
            <a:r>
              <a:rPr lang="fr-CA" sz="4000" b="1" dirty="0"/>
              <a:t>Prescriptions pour l’exercice de la royauté</a:t>
            </a:r>
          </a:p>
        </p:txBody>
      </p:sp>
      <p:sp>
        <p:nvSpPr>
          <p:cNvPr id="3" name="Espace réservé du contenu 2">
            <a:extLst>
              <a:ext uri="{FF2B5EF4-FFF2-40B4-BE49-F238E27FC236}">
                <a16:creationId xmlns:a16="http://schemas.microsoft.com/office/drawing/2014/main" id="{080F27F1-CE30-4A8C-8298-6E51900A2CC2}"/>
              </a:ext>
            </a:extLst>
          </p:cNvPr>
          <p:cNvSpPr>
            <a:spLocks noGrp="1"/>
          </p:cNvSpPr>
          <p:nvPr>
            <p:ph idx="1"/>
          </p:nvPr>
        </p:nvSpPr>
        <p:spPr>
          <a:xfrm>
            <a:off x="1097280" y="2108201"/>
            <a:ext cx="10705514" cy="3760891"/>
          </a:xfrm>
        </p:spPr>
        <p:txBody>
          <a:bodyPr>
            <a:noAutofit/>
          </a:bodyPr>
          <a:lstStyle/>
          <a:p>
            <a:r>
              <a:rPr lang="fr-CA" sz="2800" dirty="0"/>
              <a:t>« 18 Quand il s'assiéra sur le trône de son royaume, il écrira pour lui, dans un livre, une copie de cette loi, qu'il prendra auprès des sacrificateurs, les Lévites. 19 Il devra l'avoir avec lui et y lire tous les jours de sa vie, afin qu'il apprenne à craindre l'Éternel, son Dieu, à observer et à mettre en pratique toutes les paroles de cette loi et toutes ces ordonnances ; 20 afin que son cœur ne s'élève point au-dessus de ses frères, et qu'il ne se détourne de ces commandements ni à droite ni à gauche ; afin qu'il prolonge ses jours dans son royaume, lui et ses enfants, au milieu d'Israël » (</a:t>
            </a:r>
            <a:r>
              <a:rPr lang="fr-CA" sz="2800" dirty="0" err="1"/>
              <a:t>Dt</a:t>
            </a:r>
            <a:r>
              <a:rPr lang="fr-CA" sz="2800" dirty="0"/>
              <a:t> 17.18-20).  </a:t>
            </a:r>
          </a:p>
        </p:txBody>
      </p:sp>
    </p:spTree>
    <p:extLst>
      <p:ext uri="{BB962C8B-B14F-4D97-AF65-F5344CB8AC3E}">
        <p14:creationId xmlns:p14="http://schemas.microsoft.com/office/powerpoint/2010/main" val="2189700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53AB41-C56D-447C-B344-89ABBB4020C6}"/>
              </a:ext>
            </a:extLst>
          </p:cNvPr>
          <p:cNvSpPr>
            <a:spLocks noGrp="1"/>
          </p:cNvSpPr>
          <p:nvPr>
            <p:ph type="title"/>
          </p:nvPr>
        </p:nvSpPr>
        <p:spPr/>
        <p:txBody>
          <a:bodyPr>
            <a:normAutofit/>
          </a:bodyPr>
          <a:lstStyle/>
          <a:p>
            <a:r>
              <a:rPr lang="fr-CA" sz="4000" b="1" dirty="0"/>
              <a:t>La lecture : un acte d’écoute ! </a:t>
            </a:r>
          </a:p>
        </p:txBody>
      </p:sp>
      <p:sp>
        <p:nvSpPr>
          <p:cNvPr id="3" name="Espace réservé du contenu 2">
            <a:extLst>
              <a:ext uri="{FF2B5EF4-FFF2-40B4-BE49-F238E27FC236}">
                <a16:creationId xmlns:a16="http://schemas.microsoft.com/office/drawing/2014/main" id="{63EF6C4C-FFBE-4406-A7EB-4D03CCBBEB98}"/>
              </a:ext>
            </a:extLst>
          </p:cNvPr>
          <p:cNvSpPr>
            <a:spLocks noGrp="1"/>
          </p:cNvSpPr>
          <p:nvPr>
            <p:ph idx="1"/>
          </p:nvPr>
        </p:nvSpPr>
        <p:spPr>
          <a:xfrm>
            <a:off x="1097280" y="2108201"/>
            <a:ext cx="10789920" cy="3760891"/>
          </a:xfrm>
        </p:spPr>
        <p:txBody>
          <a:bodyPr>
            <a:noAutofit/>
          </a:bodyPr>
          <a:lstStyle/>
          <a:p>
            <a:r>
              <a:rPr lang="fr-CA" sz="2800" dirty="0"/>
              <a:t>« Désormais, avec des oreilles nouvellement creusées, la personne entend une voix qui l’appelle, qui l’invite . . . L’acte de lecture est devenu un acte d’écoute. Le livre est perçu comme ayant une voix à l’intention du lecteur devenu auditeur . . . Les mots imprimés sur le papier, qui ont été lus avec les yeux, sont maintenant entendus avec l’oreille, et pénètrent jusqu’au cœur . . .  La lecture se transforme en écoute . . . La Parole de Dieu n’est plus simplement écrite, elle est vocalisée. L’oreille prend le relais de l’œil et fait appel au cœur » (Eugene Peterson).</a:t>
            </a:r>
          </a:p>
        </p:txBody>
      </p:sp>
    </p:spTree>
    <p:extLst>
      <p:ext uri="{BB962C8B-B14F-4D97-AF65-F5344CB8AC3E}">
        <p14:creationId xmlns:p14="http://schemas.microsoft.com/office/powerpoint/2010/main" val="2566817488"/>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413924"/>
      </a:dk2>
      <a:lt2>
        <a:srgbClr val="E2E8E7"/>
      </a:lt2>
      <a:accent1>
        <a:srgbClr val="C6969B"/>
      </a:accent1>
      <a:accent2>
        <a:srgbClr val="BA917F"/>
      </a:accent2>
      <a:accent3>
        <a:srgbClr val="AEA384"/>
      </a:accent3>
      <a:accent4>
        <a:srgbClr val="A0A873"/>
      </a:accent4>
      <a:accent5>
        <a:srgbClr val="93AB81"/>
      </a:accent5>
      <a:accent6>
        <a:srgbClr val="79B078"/>
      </a:accent6>
      <a:hlink>
        <a:srgbClr val="568E88"/>
      </a:hlink>
      <a:folHlink>
        <a:srgbClr val="848484"/>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43</TotalTime>
  <Words>1247</Words>
  <Application>Microsoft Office PowerPoint</Application>
  <PresentationFormat>Grand écran</PresentationFormat>
  <Paragraphs>44</Paragraphs>
  <Slides>16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16</vt:i4>
      </vt:variant>
    </vt:vector>
  </HeadingPairs>
  <TitlesOfParts>
    <vt:vector size="19" baseType="lpstr">
      <vt:lpstr>Calibri</vt:lpstr>
      <vt:lpstr>Calibri Light</vt:lpstr>
      <vt:lpstr>RetrospectVTI</vt:lpstr>
      <vt:lpstr>Des oreilles qui écoutent,  des cœurs qui obéissent !</vt:lpstr>
      <vt:lpstr>Présentation PowerPoint</vt:lpstr>
      <vt:lpstr>Shema Israël (Dt 6.4)</vt:lpstr>
      <vt:lpstr>Psaume 40.7-9</vt:lpstr>
      <vt:lpstr>Psaume 40.7-9</vt:lpstr>
      <vt:lpstr>Un problème de surdité spirituelle !</vt:lpstr>
      <vt:lpstr>Psaume 40.7-9</vt:lpstr>
      <vt:lpstr>Prescriptions pour l’exercice de la royauté</vt:lpstr>
      <vt:lpstr>La lecture : un acte d’écoute ! </vt:lpstr>
      <vt:lpstr>Psaume 40.7-9</vt:lpstr>
      <vt:lpstr>Écouter Dieu, c’est être attentif à ce que Dieu a déjà dit ! </vt:lpstr>
      <vt:lpstr>Écouter Dieu, c’est méditer la Parole de Dieu (la mâchouiller, la repasser, la ruminer…)</vt:lpstr>
      <vt:lpstr>Écouter Dieu, c’est se laisser interpeller (rejoindre, atteindre, évaluer) par la Parole de Dieu</vt:lpstr>
      <vt:lpstr>Écouter Dieu, c’est se créer un espace de vie propice à l’écoute de Dieu</vt:lpstr>
      <vt:lpstr>Écouter Dieu, c’est viser l’enrichissement d’une relation et non juste l’acquisition de nouvelles informations</vt:lpstr>
      <vt:lpstr>Conclusion : écouter comme écoutent des disciples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 oreilles qui écoutent,  des cœurs qui obéissent</dc:title>
  <dc:creator>Stéphane Rhéaume</dc:creator>
  <cp:lastModifiedBy>Stéphane Rhéaume</cp:lastModifiedBy>
  <cp:revision>9</cp:revision>
  <dcterms:created xsi:type="dcterms:W3CDTF">2019-07-12T20:29:13Z</dcterms:created>
  <dcterms:modified xsi:type="dcterms:W3CDTF">2019-07-12T21:26:30Z</dcterms:modified>
</cp:coreProperties>
</file>